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16"/>
      <p:bold r:id="rId17"/>
      <p:italic r:id="rId18"/>
      <p:boldItalic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l07wgpalpLqtkSd27m5Ln60ZA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2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14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1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1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14"/>
          <p:cNvSpPr/>
          <p:nvPr/>
        </p:nvSpPr>
        <p:spPr>
          <a:xfrm>
            <a:off x="146304" y="6391656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14"/>
          <p:cNvSpPr/>
          <p:nvPr/>
        </p:nvSpPr>
        <p:spPr>
          <a:xfrm>
            <a:off x="152400" y="158496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1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body" idx="1"/>
          </p:nvPr>
        </p:nvSpPr>
        <p:spPr>
          <a:xfrm rot="5400000">
            <a:off x="2269302" y="-443550"/>
            <a:ext cx="459930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24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24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2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24"/>
          <p:cNvSpPr/>
          <p:nvPr/>
        </p:nvSpPr>
        <p:spPr>
          <a:xfrm>
            <a:off x="146304" y="6391656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24"/>
          <p:cNvSpPr/>
          <p:nvPr/>
        </p:nvSpPr>
        <p:spPr>
          <a:xfrm>
            <a:off x="152400" y="155448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24"/>
          <p:cNvCxnSpPr/>
          <p:nvPr/>
        </p:nvCxnSpPr>
        <p:spPr>
          <a:xfrm rot="5400000">
            <a:off x="4021812" y="3278148"/>
            <a:ext cx="6245400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24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4"/>
          <p:cNvSpPr/>
          <p:nvPr/>
        </p:nvSpPr>
        <p:spPr>
          <a:xfrm>
            <a:off x="6934200" y="3020251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24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1"/>
          </p:nvPr>
        </p:nvSpPr>
        <p:spPr>
          <a:xfrm rot="5400000">
            <a:off x="670650" y="-61050"/>
            <a:ext cx="58215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 rot="5400000">
            <a:off x="5189550" y="2506651"/>
            <a:ext cx="58515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16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1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16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16"/>
          <p:cNvSpPr/>
          <p:nvPr/>
        </p:nvSpPr>
        <p:spPr>
          <a:xfrm>
            <a:off x="146304" y="6391656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1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5" name="Google Shape;45;p16"/>
          <p:cNvCxnSpPr/>
          <p:nvPr/>
        </p:nvCxnSpPr>
        <p:spPr>
          <a:xfrm>
            <a:off x="155448" y="2420112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6" name="Google Shape;46;p16"/>
          <p:cNvSpPr/>
          <p:nvPr/>
        </p:nvSpPr>
        <p:spPr>
          <a:xfrm>
            <a:off x="152400" y="152400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16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16"/>
          <p:cNvSpPr/>
          <p:nvPr/>
        </p:nvSpPr>
        <p:spPr>
          <a:xfrm>
            <a:off x="4361688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1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1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7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7"/>
          <p:cNvSpPr/>
          <p:nvPr/>
        </p:nvSpPr>
        <p:spPr>
          <a:xfrm>
            <a:off x="152400" y="2286000"/>
            <a:ext cx="883320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7"/>
          <p:cNvSpPr/>
          <p:nvPr/>
        </p:nvSpPr>
        <p:spPr>
          <a:xfrm>
            <a:off x="155448" y="142352"/>
            <a:ext cx="8833200" cy="213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300" cy="1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/>
          <p:nvPr/>
        </p:nvSpPr>
        <p:spPr>
          <a:xfrm>
            <a:off x="146304" y="6391656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17"/>
          <p:cNvSpPr/>
          <p:nvPr/>
        </p:nvSpPr>
        <p:spPr>
          <a:xfrm>
            <a:off x="152400" y="152400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1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17"/>
          <p:cNvCxnSpPr/>
          <p:nvPr/>
        </p:nvCxnSpPr>
        <p:spPr>
          <a:xfrm>
            <a:off x="152400" y="2438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17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17"/>
          <p:cNvSpPr/>
          <p:nvPr/>
        </p:nvSpPr>
        <p:spPr>
          <a:xfrm>
            <a:off x="4361688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3" name="Google Shape;73;p18"/>
          <p:cNvCxnSpPr/>
          <p:nvPr/>
        </p:nvCxnSpPr>
        <p:spPr>
          <a:xfrm rot="10800000" flipH="1">
            <a:off x="4563080" y="1575709"/>
            <a:ext cx="9000" cy="481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3537" algn="l" rtl="0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3537" algn="l" rtl="0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19"/>
          <p:cNvCxnSpPr/>
          <p:nvPr/>
        </p:nvCxnSpPr>
        <p:spPr>
          <a:xfrm rot="10800000">
            <a:off x="4572000" y="2200227"/>
            <a:ext cx="0" cy="418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19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19"/>
          <p:cNvSpPr/>
          <p:nvPr/>
        </p:nvSpPr>
        <p:spPr>
          <a:xfrm>
            <a:off x="152400" y="1371600"/>
            <a:ext cx="8833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19"/>
          <p:cNvSpPr/>
          <p:nvPr/>
        </p:nvSpPr>
        <p:spPr>
          <a:xfrm>
            <a:off x="145923" y="6391656"/>
            <a:ext cx="8833200" cy="3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00" cy="73290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900" cy="73140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19"/>
          <p:cNvCxnSpPr/>
          <p:nvPr/>
        </p:nvCxnSpPr>
        <p:spPr>
          <a:xfrm>
            <a:off x="152400" y="128016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19"/>
          <p:cNvSpPr/>
          <p:nvPr/>
        </p:nvSpPr>
        <p:spPr>
          <a:xfrm>
            <a:off x="152400" y="155448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00" cy="3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19"/>
          <p:cNvSpPr/>
          <p:nvPr/>
        </p:nvSpPr>
        <p:spPr>
          <a:xfrm>
            <a:off x="4361688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/>
          <p:nvPr/>
        </p:nvSpPr>
        <p:spPr>
          <a:xfrm>
            <a:off x="152400" y="152400"/>
            <a:ext cx="883320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1"/>
          <p:cNvSpPr/>
          <p:nvPr/>
        </p:nvSpPr>
        <p:spPr>
          <a:xfrm>
            <a:off x="0" y="0"/>
            <a:ext cx="9144000" cy="11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 rtl="0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/>
          <p:nvPr/>
        </p:nvSpPr>
        <p:spPr>
          <a:xfrm>
            <a:off x="152400" y="152400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1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1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1"/>
          <p:cNvSpPr/>
          <p:nvPr/>
        </p:nvSpPr>
        <p:spPr>
          <a:xfrm>
            <a:off x="1389888" y="323088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21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22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22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22"/>
          <p:cNvSpPr/>
          <p:nvPr/>
        </p:nvSpPr>
        <p:spPr>
          <a:xfrm>
            <a:off x="152400" y="152400"/>
            <a:ext cx="8833200" cy="30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22"/>
          <p:cNvSpPr/>
          <p:nvPr/>
        </p:nvSpPr>
        <p:spPr>
          <a:xfrm>
            <a:off x="152400" y="155448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1389888" y="323088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22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2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 rtl="0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 rtl="0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 rtl="0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 rtl="0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22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3"/>
          <p:cNvSpPr/>
          <p:nvPr/>
        </p:nvSpPr>
        <p:spPr>
          <a:xfrm>
            <a:off x="0" y="0"/>
            <a:ext cx="9144000" cy="139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3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5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152400" y="155448"/>
            <a:ext cx="8833200" cy="6547200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3"/>
          <p:cNvCxnSpPr/>
          <p:nvPr/>
        </p:nvCxnSpPr>
        <p:spPr>
          <a:xfrm>
            <a:off x="152400" y="1276743"/>
            <a:ext cx="8833200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13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3"/>
          <p:cNvSpPr/>
          <p:nvPr/>
        </p:nvSpPr>
        <p:spPr>
          <a:xfrm>
            <a:off x="4361688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" descr="Financial-Services_136014323868441005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"/>
          <p:cNvSpPr txBox="1"/>
          <p:nvPr/>
        </p:nvSpPr>
        <p:spPr>
          <a:xfrm>
            <a:off x="3276600" y="5716825"/>
            <a:ext cx="533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IMPORTANCE </a:t>
            </a:r>
            <a:endParaRPr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Maximising the return.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Economic Growth.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Promoting Savings.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Economic Development.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Capital Formation.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Employment Opportunities.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 txBox="1">
            <a:spLocks noGrp="1"/>
          </p:cNvSpPr>
          <p:nvPr>
            <p:ph type="subTitle" idx="1"/>
          </p:nvPr>
        </p:nvSpPr>
        <p:spPr>
          <a:xfrm>
            <a:off x="381000" y="27432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45732" algn="l" rtl="0"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MERCHANT BANKING</a:t>
            </a:r>
            <a:endParaRPr/>
          </a:p>
          <a:p>
            <a:pPr marL="0" lvl="0" indent="-145732" algn="l" rtl="0"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LEASING</a:t>
            </a:r>
            <a:endParaRPr/>
          </a:p>
          <a:p>
            <a:pPr marL="0" lvl="0" indent="-145732" algn="l" rtl="0"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HIRE PURCHASE</a:t>
            </a:r>
            <a:endParaRPr/>
          </a:p>
          <a:p>
            <a:pPr marL="0" lvl="0" indent="-145732" algn="l" rtl="0"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MUTUAL FUNDS.</a:t>
            </a:r>
            <a:endParaRPr sz="2700" b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0" lvl="0" indent="-145732" algn="l" rtl="0"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FACTORING.</a:t>
            </a:r>
            <a:endParaRPr sz="2700" b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0" lvl="0" indent="-145732" algn="l" rtl="0"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en-US" sz="2700" b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FORFEITING.</a:t>
            </a:r>
            <a:endParaRPr sz="2700" b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17" name="Google Shape;217;p10"/>
          <p:cNvSpPr txBox="1">
            <a:spLocks noGrp="1"/>
          </p:cNvSpPr>
          <p:nvPr>
            <p:ph type="ctrTitle"/>
          </p:nvPr>
        </p:nvSpPr>
        <p:spPr>
          <a:xfrm>
            <a:off x="685800" y="711326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A0AC"/>
              </a:buClr>
              <a:buSzPts val="4200"/>
              <a:buFont typeface="Georgia"/>
              <a:buNone/>
            </a:pPr>
            <a:r>
              <a:rPr lang="en-US" b="1">
                <a:solidFill>
                  <a:srgbClr val="88A0AC"/>
                </a:solidFill>
              </a:rPr>
              <a:t>Agencies Providing Financial Services</a:t>
            </a:r>
            <a:endParaRPr b="1">
              <a:solidFill>
                <a:srgbClr val="88A0A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Derivative security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Securitization of debt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Forward  contract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Options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Futures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Swaps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Credit rating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Venture capital.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Custodial services.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Corporate advisory service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CHALLENGES</a:t>
            </a:r>
            <a:endParaRPr/>
          </a:p>
        </p:txBody>
      </p:sp>
      <p:sp>
        <p:nvSpPr>
          <p:cNvPr id="228" name="Google Shape;228;p12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Investor Awareness.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Transperancy.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Risk Management System.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Cyber Security.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Competitive Market.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Enterprise Level Integration.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Restoration of Public Confidence.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970"/>
              <a:buFont typeface="Georgia"/>
              <a:buNone/>
            </a:pPr>
            <a:r>
              <a:rPr lang="en-US" sz="2970" b="1"/>
              <a:t>INTRODUCTION TO FINANCIAL SERVICES</a:t>
            </a:r>
            <a:endParaRPr sz="2970" b="1"/>
          </a:p>
        </p:txBody>
      </p:sp>
      <p:sp>
        <p:nvSpPr>
          <p:cNvPr id="169" name="Google Shape;169;p2"/>
          <p:cNvSpPr txBox="1">
            <a:spLocks noGrp="1"/>
          </p:cNvSpPr>
          <p:nvPr>
            <p:ph type="body" idx="1"/>
          </p:nvPr>
        </p:nvSpPr>
        <p:spPr>
          <a:xfrm>
            <a:off x="301752" y="2438400"/>
            <a:ext cx="8503920" cy="36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    Financial services can be defined as activities, benefits and satisfactions, connected with the sale of money, that offer to users and customers financial-related value.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b="1"/>
              <a:t>FUNCTIONS</a:t>
            </a:r>
            <a:endParaRPr b="1"/>
          </a:p>
        </p:txBody>
      </p:sp>
      <p:sp>
        <p:nvSpPr>
          <p:cNvPr id="175" name="Google Shape;175;p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Mobilization of fund.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Transfering Risk.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Facilitating transactions in the economy.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Allocating Capital Funds.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Enhancement of economical development.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6992-E99F-48A7-A250-84C76D56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Financial services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37B58-70A4-4DFF-8844-82D1EEBA19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Dominance of human element.</a:t>
            </a:r>
          </a:p>
          <a:p>
            <a:r>
              <a:rPr lang="en-US" dirty="0"/>
              <a:t>Information based</a:t>
            </a:r>
          </a:p>
          <a:p>
            <a:r>
              <a:rPr lang="en-US" dirty="0">
                <a:solidFill>
                  <a:srgbClr val="0070C0"/>
                </a:solidFill>
              </a:rPr>
              <a:t>Inseparability</a:t>
            </a:r>
          </a:p>
          <a:p>
            <a:r>
              <a:rPr lang="en-US" dirty="0"/>
              <a:t>Intangibility</a:t>
            </a:r>
          </a:p>
          <a:p>
            <a:r>
              <a:rPr lang="en-US" dirty="0">
                <a:solidFill>
                  <a:srgbClr val="0070C0"/>
                </a:solidFill>
              </a:rPr>
              <a:t>Perishability</a:t>
            </a:r>
          </a:p>
          <a:p>
            <a:r>
              <a:rPr lang="en-US" dirty="0">
                <a:solidFill>
                  <a:schemeClr val="tx1"/>
                </a:solidFill>
              </a:rPr>
              <a:t>Variability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15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b="1"/>
              <a:t>CONSTITUENTS</a:t>
            </a:r>
            <a:endParaRPr b="1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Financial Assest.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Financial Market.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Financial Instruments.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Financial Institution.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b="1"/>
              <a:t>SCOPE OF FINANCIAL SERVICES</a:t>
            </a:r>
            <a:endParaRPr b="1"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   Financial services cover a wide range of activities.They can be broadly classified into two: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Traditional Activities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Modern activities.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br>
              <a:rPr lang="en-US">
                <a:latin typeface="Constantia"/>
                <a:ea typeface="Constantia"/>
                <a:cs typeface="Constantia"/>
                <a:sym typeface="Constantia"/>
              </a:rPr>
            </a:br>
            <a:endParaRPr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b="1"/>
              <a:t>TRADITIONAL ACTIVITIES</a:t>
            </a:r>
            <a:endParaRPr b="1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Traditionally, the financial intermediaries have been rendering a wide range of services encompassing both capital and money market activities.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 They can be grouped under two heads, viz: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en-US"/>
              <a:t> Fund based activities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en-US"/>
              <a:t> Non-fund based activities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b="1"/>
              <a:t>MODERN ACTIVITIES</a:t>
            </a:r>
            <a:endParaRPr b="1"/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Beside the above traditional services, the financial intermediaries render inumerable services.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/>
              <a:t> Most of them are in the nature of non-fund based activities. In view of the importance, these activities have been of the importance, in brief under the head 'New financial products and services‘.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970"/>
              <a:buFont typeface="Georgia"/>
              <a:buNone/>
            </a:pPr>
            <a:r>
              <a:rPr lang="en-US" sz="2970"/>
              <a:t>CLASSIFICATION OF FINANCIAL SERVICES</a:t>
            </a:r>
            <a:endParaRPr sz="2970"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Banks no longer limit their services to traditional services, but provide a wide range of financial services.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These financial services can be classified into two groups on the basis of movement of funds namely:</a:t>
            </a:r>
            <a:endParaRPr/>
          </a:p>
          <a:p>
            <a:pPr marL="571500" lvl="0" indent="-571500" algn="l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▪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Fund-based activities</a:t>
            </a:r>
            <a:endParaRPr/>
          </a:p>
          <a:p>
            <a:pPr marL="571500" lvl="0" indent="-571500" algn="l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▪"/>
            </a:pPr>
            <a:r>
              <a:rPr lang="en-US">
                <a:latin typeface="Constantia"/>
                <a:ea typeface="Constantia"/>
                <a:cs typeface="Constantia"/>
                <a:sym typeface="Constantia"/>
              </a:rPr>
              <a:t>Non Fund based activities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338</Words>
  <Application>Microsoft Office PowerPoint</Application>
  <PresentationFormat>On-screen Show (4:3)</PresentationFormat>
  <Paragraphs>72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Georgia</vt:lpstr>
      <vt:lpstr>Arial</vt:lpstr>
      <vt:lpstr>Noto Sans Symbols</vt:lpstr>
      <vt:lpstr>Constantia</vt:lpstr>
      <vt:lpstr>Civic</vt:lpstr>
      <vt:lpstr>PowerPoint Presentation</vt:lpstr>
      <vt:lpstr>INTRODUCTION TO FINANCIAL SERVICES</vt:lpstr>
      <vt:lpstr>FUNCTIONS</vt:lpstr>
      <vt:lpstr>Characteristics of Financial services</vt:lpstr>
      <vt:lpstr>CONSTITUENTS</vt:lpstr>
      <vt:lpstr>SCOPE OF FINANCIAL SERVICES</vt:lpstr>
      <vt:lpstr>TRADITIONAL ACTIVITIES</vt:lpstr>
      <vt:lpstr>MODERN ACTIVITIES</vt:lpstr>
      <vt:lpstr>CLASSIFICATION OF FINANCIAL SERVICES</vt:lpstr>
      <vt:lpstr>IMPORTANCE </vt:lpstr>
      <vt:lpstr>Agencies Providing Financial Services</vt:lpstr>
      <vt:lpstr>PowerPoint Presentation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VIJAYA BALAJI</cp:lastModifiedBy>
  <cp:revision>2</cp:revision>
  <dcterms:created xsi:type="dcterms:W3CDTF">2018-07-23T13:19:05Z</dcterms:created>
  <dcterms:modified xsi:type="dcterms:W3CDTF">2021-06-19T02:10:04Z</dcterms:modified>
</cp:coreProperties>
</file>